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Gelasio Semi Bold"/>
      <p:regular r:id="rId17"/>
    </p:embeddedFont>
    <p:embeddedFont>
      <p:font typeface="Gelasio Semi Bold"/>
      <p:regular r:id="rId18"/>
    </p:embeddedFont>
    <p:embeddedFont>
      <p:font typeface="Gelasio Semi Bold"/>
      <p:regular r:id="rId19"/>
    </p:embeddedFont>
    <p:embeddedFont>
      <p:font typeface="Gelasio Semi Bold"/>
      <p:regular r:id="rId20"/>
    </p:embeddedFont>
    <p:embeddedFont>
      <p:font typeface="Gelasio"/>
      <p:regular r:id="rId21"/>
    </p:embeddedFont>
    <p:embeddedFont>
      <p:font typeface="Gelasio"/>
      <p:regular r:id="rId22"/>
    </p:embeddedFont>
    <p:embeddedFont>
      <p:font typeface="Gelasio"/>
      <p:regular r:id="rId23"/>
    </p:embeddedFont>
    <p:embeddedFont>
      <p:font typeface="Gelasi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svg>
</file>

<file path=ppt/media/image-2-3.png>
</file>

<file path=ppt/media/image-2-4.svg>
</file>

<file path=ppt/media/image-2-5.png>
</file>

<file path=ppt/media/image-2-6.svg>
</file>

<file path=ppt/media/image-4-1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7-1.png>
</file>

<file path=ppt/media/image-7-2.svg>
</file>

<file path=ppt/media/image-7-3.png>
</file>

<file path=ppt/media/image-7-4.svg>
</file>

<file path=ppt/media/image-7-5.png>
</file>

<file path=ppt/media/image-7-6.svg>
</file>

<file path=ppt/media/image-7-7.png>
</file>

<file path=ppt/media/image-7-8.sv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image" Target="../media/image-2-4.svg"/><Relationship Id="rId5" Type="http://schemas.openxmlformats.org/officeDocument/2006/relationships/image" Target="../media/image-2-5.png"/><Relationship Id="rId6" Type="http://schemas.openxmlformats.org/officeDocument/2006/relationships/image" Target="../media/image-2-6.svg"/><Relationship Id="rId7" Type="http://schemas.openxmlformats.org/officeDocument/2006/relationships/slideLayout" Target="../slideLayouts/slideLayout3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slideLayout" Target="../slideLayouts/slideLayout7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svg"/><Relationship Id="rId3" Type="http://schemas.openxmlformats.org/officeDocument/2006/relationships/image" Target="../media/image-7-3.png"/><Relationship Id="rId4" Type="http://schemas.openxmlformats.org/officeDocument/2006/relationships/image" Target="../media/image-7-4.svg"/><Relationship Id="rId5" Type="http://schemas.openxmlformats.org/officeDocument/2006/relationships/image" Target="../media/image-7-5.png"/><Relationship Id="rId6" Type="http://schemas.openxmlformats.org/officeDocument/2006/relationships/image" Target="../media/image-7-6.svg"/><Relationship Id="rId7" Type="http://schemas.openxmlformats.org/officeDocument/2006/relationships/image" Target="../media/image-7-7.png"/><Relationship Id="rId8" Type="http://schemas.openxmlformats.org/officeDocument/2006/relationships/image" Target="../media/image-7-8.svg"/><Relationship Id="rId9" Type="http://schemas.openxmlformats.org/officeDocument/2006/relationships/slideLayout" Target="../slideLayouts/slideLayout8.xml"/><Relationship Id="rId10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319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Team 16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793790" y="327695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HackPHS Plant Monitor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503467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Devansh Malhotra, Ayan Bindal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320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Conclusion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2226588"/>
            <a:ext cx="10363319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From Prototype to Product</a:t>
            </a:r>
            <a:endParaRPr lang="en-US" sz="6150" dirty="0"/>
          </a:p>
        </p:txBody>
      </p:sp>
      <p:sp>
        <p:nvSpPr>
          <p:cNvPr id="4" name="Text 2"/>
          <p:cNvSpPr/>
          <p:nvPr/>
        </p:nvSpPr>
        <p:spPr>
          <a:xfrm>
            <a:off x="793790" y="3749040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journey of the HackPHS Plant Monitor demonstrated our ability to pivot under pressure, solve complex hardware integration issues (like the USB-A mod), and build a functional, integrated data system from limited resources.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404723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 are excited to finalize the project, fully package the node, and integrate the display and buttons to create a true, user-friendly desktop plant monitoring gadget for all makers.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09203" y="3760113"/>
            <a:ext cx="2721888" cy="2721888"/>
          </a:xfrm>
          <a:prstGeom prst="rect">
            <a:avLst/>
          </a:prstGeom>
        </p:spPr>
      </p:pic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2542" y="3760113"/>
            <a:ext cx="2721888" cy="272188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39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Chapter 1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788438"/>
            <a:ext cx="7825502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 Necessary Pivot</a:t>
            </a:r>
            <a:endParaRPr lang="en-US" sz="6150" dirty="0"/>
          </a:p>
        </p:txBody>
      </p:sp>
      <p:sp>
        <p:nvSpPr>
          <p:cNvPr id="4" name="Shape 2"/>
          <p:cNvSpPr/>
          <p:nvPr/>
        </p:nvSpPr>
        <p:spPr>
          <a:xfrm>
            <a:off x="793790" y="3106817"/>
            <a:ext cx="4196358" cy="4028718"/>
          </a:xfrm>
          <a:prstGeom prst="roundRect">
            <a:avLst>
              <a:gd name="adj" fmla="val 845"/>
            </a:avLst>
          </a:prstGeom>
          <a:solidFill>
            <a:srgbClr val="EEE8DD"/>
          </a:solidFill>
          <a:ln/>
        </p:spPr>
      </p:sp>
      <p:sp>
        <p:nvSpPr>
          <p:cNvPr id="5" name="Shape 3"/>
          <p:cNvSpPr/>
          <p:nvPr/>
        </p:nvSpPr>
        <p:spPr>
          <a:xfrm>
            <a:off x="1020604" y="333363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D3C5B6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07770" y="3520678"/>
            <a:ext cx="306110" cy="30611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0604" y="4240887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Initial Goal: Weather Station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0604" y="5085636"/>
            <a:ext cx="37427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 initially envisioned a wireless weather station, combining nature observation with data communication, utilizing hardware we had on hand.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3106817"/>
            <a:ext cx="4196358" cy="4028718"/>
          </a:xfrm>
          <a:prstGeom prst="roundRect">
            <a:avLst>
              <a:gd name="adj" fmla="val 845"/>
            </a:avLst>
          </a:prstGeom>
          <a:solidFill>
            <a:srgbClr val="EEE8DD"/>
          </a:solidFill>
          <a:ln/>
        </p:spPr>
      </p:sp>
      <p:sp>
        <p:nvSpPr>
          <p:cNvPr id="10" name="Shape 7"/>
          <p:cNvSpPr/>
          <p:nvPr/>
        </p:nvSpPr>
        <p:spPr>
          <a:xfrm>
            <a:off x="5443776" y="333363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2EBDF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0942" y="3520678"/>
            <a:ext cx="306110" cy="30611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43776" y="4240887"/>
            <a:ext cx="34646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Hardware Challenge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443776" y="4731306"/>
            <a:ext cx="37427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Unfortunately, multiple hardware components failed during the event, forcing a rapid strategic pivot and reevaluation of our available resources.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0133" y="3106817"/>
            <a:ext cx="4196358" cy="4028718"/>
          </a:xfrm>
          <a:prstGeom prst="roundRect">
            <a:avLst>
              <a:gd name="adj" fmla="val 845"/>
            </a:avLst>
          </a:prstGeom>
          <a:solidFill>
            <a:srgbClr val="EEE8DD"/>
          </a:solidFill>
          <a:ln/>
        </p:spPr>
      </p:sp>
      <p:sp>
        <p:nvSpPr>
          <p:cNvPr id="15" name="Shape 11"/>
          <p:cNvSpPr/>
          <p:nvPr/>
        </p:nvSpPr>
        <p:spPr>
          <a:xfrm>
            <a:off x="9866948" y="333363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DECEBB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54114" y="3520678"/>
            <a:ext cx="306110" cy="30611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66948" y="4240887"/>
            <a:ext cx="37391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New Focus: Plant Care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866948" y="4731306"/>
            <a:ext cx="37427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 quickly adapted to create a compact plant monitoring system, leveraging the other Raspberry Pi, microcontroller and LEDs to measure environmental conditions without traditional sensors.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94259"/>
            <a:ext cx="120771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Core Functionality: What the Monitor Does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56667"/>
            <a:ext cx="4196358" cy="3678674"/>
          </a:xfrm>
          <a:prstGeom prst="roundRect">
            <a:avLst>
              <a:gd name="adj" fmla="val 3977"/>
            </a:avLst>
          </a:prstGeom>
          <a:solidFill>
            <a:srgbClr val="F9F6F0"/>
          </a:solidFill>
          <a:ln w="30480">
            <a:solidFill>
              <a:srgbClr val="D4CEC3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856667"/>
            <a:ext cx="121920" cy="3678674"/>
          </a:xfrm>
          <a:prstGeom prst="roundRect">
            <a:avLst>
              <a:gd name="adj" fmla="val 27907"/>
            </a:avLst>
          </a:prstGeom>
          <a:solidFill>
            <a:srgbClr val="D3C5B6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113961"/>
            <a:ext cx="352163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Moisture Monitoring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142524" y="3675340"/>
            <a:ext cx="35903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system measures the voltage drop between two electrodes inserted into the soil. This provides real-time data to the user, indicating when watering is required.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2856667"/>
            <a:ext cx="4196358" cy="3678674"/>
          </a:xfrm>
          <a:prstGeom prst="roundRect">
            <a:avLst>
              <a:gd name="adj" fmla="val 3977"/>
            </a:avLst>
          </a:prstGeom>
          <a:solidFill>
            <a:srgbClr val="F9F6F0"/>
          </a:solidFill>
          <a:ln w="30480">
            <a:solidFill>
              <a:srgbClr val="D4CEC3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2856667"/>
            <a:ext cx="121920" cy="3678674"/>
          </a:xfrm>
          <a:prstGeom prst="roundRect">
            <a:avLst>
              <a:gd name="adj" fmla="val 27907"/>
            </a:avLst>
          </a:prstGeom>
          <a:solidFill>
            <a:srgbClr val="D3C5B6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3113961"/>
            <a:ext cx="3590330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Light Spectrogram Analysis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5565696" y="4100632"/>
            <a:ext cx="35903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 RGB spectrogram tracks the amount and colour of light exposure, crucial factors that significantly impact a plant's overall health and photosynthesis processes.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2856667"/>
            <a:ext cx="4196358" cy="3678674"/>
          </a:xfrm>
          <a:prstGeom prst="roundRect">
            <a:avLst>
              <a:gd name="adj" fmla="val 3977"/>
            </a:avLst>
          </a:prstGeom>
          <a:solidFill>
            <a:srgbClr val="F9F6F0"/>
          </a:solidFill>
          <a:ln w="30480">
            <a:solidFill>
              <a:srgbClr val="D4CEC3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2856667"/>
            <a:ext cx="121920" cy="3678674"/>
          </a:xfrm>
          <a:prstGeom prst="roundRect">
            <a:avLst>
              <a:gd name="adj" fmla="val 27907"/>
            </a:avLst>
          </a:prstGeom>
          <a:solidFill>
            <a:srgbClr val="D3C5B6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3113961"/>
            <a:ext cx="3590330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Integrated User Support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9988868" y="4100632"/>
            <a:ext cx="35903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By combining moisture and light data with visual graphs and AI-driven tips, this tool offers quick and specific guidance tailored to YOUR unique plant.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9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4354" y="611267"/>
            <a:ext cx="7588091" cy="1389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Architecture: How We Built the System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6264354" y="2556391"/>
            <a:ext cx="4335899" cy="8336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Node and Data Transmission</a:t>
            </a:r>
            <a:endParaRPr lang="en-US" sz="2600" dirty="0"/>
          </a:p>
        </p:txBody>
      </p:sp>
      <p:sp>
        <p:nvSpPr>
          <p:cNvPr id="5" name="Text 2"/>
          <p:cNvSpPr/>
          <p:nvPr/>
        </p:nvSpPr>
        <p:spPr>
          <a:xfrm>
            <a:off x="6264354" y="3612356"/>
            <a:ext cx="4335899" cy="1066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 used a Wemos C3 Mini (ESP32) as the main "node" for gathering environmental data.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64354" y="4757023"/>
            <a:ext cx="4335899" cy="1422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node is powered by a USB battery bank and enclosed in a custom 3D-printed case, ensuring portability and protection.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64354" y="6257330"/>
            <a:ext cx="4335899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is transmitted wirelessly from the node to the central server unit.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150084" y="2556391"/>
            <a:ext cx="2709863" cy="416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Server Unit</a:t>
            </a:r>
            <a:endParaRPr lang="en-US" sz="2600" dirty="0"/>
          </a:p>
        </p:txBody>
      </p:sp>
      <p:sp>
        <p:nvSpPr>
          <p:cNvPr id="9" name="Text 6"/>
          <p:cNvSpPr/>
          <p:nvPr/>
        </p:nvSpPr>
        <p:spPr>
          <a:xfrm>
            <a:off x="11150084" y="3195518"/>
            <a:ext cx="2709863" cy="2133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Raspberry Pi Zero 2W acts as the server, complete with a hard drive for storage and a TFT display for visualization.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150084" y="5407104"/>
            <a:ext cx="2709863" cy="2133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Three physical buttons allow users to quickly interact with the data or export CSV files for external analysis (e.g., in Excel).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0447" y="745093"/>
            <a:ext cx="2578537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Technical Deep Dive</a:t>
            </a:r>
            <a:endParaRPr lang="en-US" sz="2000" dirty="0"/>
          </a:p>
        </p:txBody>
      </p:sp>
      <p:sp>
        <p:nvSpPr>
          <p:cNvPr id="3" name="Text 1"/>
          <p:cNvSpPr/>
          <p:nvPr/>
        </p:nvSpPr>
        <p:spPr>
          <a:xfrm>
            <a:off x="720447" y="1148953"/>
            <a:ext cx="7662863" cy="643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Custom Hardware Integration</a:t>
            </a:r>
            <a:endParaRPr lang="en-US" sz="4050" dirty="0"/>
          </a:p>
        </p:txBody>
      </p:sp>
      <p:sp>
        <p:nvSpPr>
          <p:cNvPr id="4" name="Shape 2"/>
          <p:cNvSpPr/>
          <p:nvPr/>
        </p:nvSpPr>
        <p:spPr>
          <a:xfrm>
            <a:off x="720447" y="2100977"/>
            <a:ext cx="13189506" cy="1437680"/>
          </a:xfrm>
          <a:prstGeom prst="roundRect">
            <a:avLst>
              <a:gd name="adj" fmla="val 2148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43307" y="2123837"/>
            <a:ext cx="13143786" cy="205859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6" name="Text 4"/>
          <p:cNvSpPr/>
          <p:nvPr/>
        </p:nvSpPr>
        <p:spPr>
          <a:xfrm>
            <a:off x="949166" y="2535555"/>
            <a:ext cx="2691765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Power and Enclosure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949166" y="2980611"/>
            <a:ext cx="12732068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Encased the Wemos C3 Mini in a precise 3D-printed housing, ensuring durability and clean aesthetics for the portable data node.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29176" y="3744516"/>
            <a:ext cx="12880777" cy="1767007"/>
          </a:xfrm>
          <a:prstGeom prst="roundRect">
            <a:avLst>
              <a:gd name="adj" fmla="val 1748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1052036" y="3767376"/>
            <a:ext cx="12835057" cy="205859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10" name="Text 8"/>
          <p:cNvSpPr/>
          <p:nvPr/>
        </p:nvSpPr>
        <p:spPr>
          <a:xfrm>
            <a:off x="1257895" y="4179094"/>
            <a:ext cx="3150870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USB-A Port Modification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1257895" y="4624149"/>
            <a:ext cx="12423338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Successfully harvested and soldered a USB-A female connector to the Raspberry Pi Zero 2W, necessary for connecting the external hard drive.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338024" y="5717381"/>
            <a:ext cx="12571928" cy="1767007"/>
          </a:xfrm>
          <a:prstGeom prst="roundRect">
            <a:avLst>
              <a:gd name="adj" fmla="val 1748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1360884" y="5740241"/>
            <a:ext cx="12526208" cy="205859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14" name="Text 12"/>
          <p:cNvSpPr/>
          <p:nvPr/>
        </p:nvSpPr>
        <p:spPr>
          <a:xfrm>
            <a:off x="1566743" y="6151959"/>
            <a:ext cx="3896558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Integrated System Finalisation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1566743" y="6597015"/>
            <a:ext cx="12114490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result is a tightly integrated system, seamlessly combining microcontroller data collection with a dedicated server and visualization interface.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6278"/>
            <a:ext cx="86273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Major Challenges Encountered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5868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Rapid prototyping always presents hurdles. Here are the most significant obstacles we overcame during development: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476738"/>
            <a:ext cx="4196358" cy="5056465"/>
          </a:xfrm>
          <a:prstGeom prst="roundRect">
            <a:avLst>
              <a:gd name="adj" fmla="val 811"/>
            </a:avLst>
          </a:prstGeom>
          <a:solidFill>
            <a:srgbClr val="F9F6F0"/>
          </a:solidFill>
          <a:ln w="30480">
            <a:solidFill>
              <a:srgbClr val="D4CEC3"/>
            </a:solidFill>
            <a:prstDash val="solid"/>
          </a:ln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8181" y="2371130"/>
            <a:ext cx="272177" cy="272177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3579" y="7366635"/>
            <a:ext cx="272177" cy="27217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164431" y="2847380"/>
            <a:ext cx="3455075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Micro-Soldering Task</a:t>
            </a:r>
            <a:endParaRPr lang="en-US" sz="2650" dirty="0"/>
          </a:p>
        </p:txBody>
      </p:sp>
      <p:sp>
        <p:nvSpPr>
          <p:cNvPr id="8" name="Text 4"/>
          <p:cNvSpPr/>
          <p:nvPr/>
        </p:nvSpPr>
        <p:spPr>
          <a:xfrm>
            <a:off x="1164431" y="3834051"/>
            <a:ext cx="345507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Harvesting the USB-A female socket proved incredibly difficult, requiring precise soldering onto very small pads on the Raspberry Pi Zero 2W board.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216962" y="2476738"/>
            <a:ext cx="4196358" cy="5056465"/>
          </a:xfrm>
          <a:prstGeom prst="roundRect">
            <a:avLst>
              <a:gd name="adj" fmla="val 811"/>
            </a:avLst>
          </a:prstGeom>
          <a:solidFill>
            <a:srgbClr val="F9F6F0"/>
          </a:solidFill>
          <a:ln w="30480">
            <a:solidFill>
              <a:srgbClr val="D4CEC3"/>
            </a:solidFill>
            <a:prstDash val="solid"/>
          </a:ln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1353" y="2371130"/>
            <a:ext cx="272177" cy="272177"/>
          </a:xfrm>
          <a:prstGeom prst="rect">
            <a:avLst/>
          </a:prstGeom>
        </p:spPr>
      </p:pic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6751" y="7366635"/>
            <a:ext cx="272177" cy="27217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5587603" y="2847380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Iterative 3D Design</a:t>
            </a:r>
            <a:endParaRPr lang="en-US" sz="2650" dirty="0"/>
          </a:p>
        </p:txBody>
      </p:sp>
      <p:sp>
        <p:nvSpPr>
          <p:cNvPr id="13" name="Text 7"/>
          <p:cNvSpPr/>
          <p:nvPr/>
        </p:nvSpPr>
        <p:spPr>
          <a:xfrm>
            <a:off x="5587603" y="3408759"/>
            <a:ext cx="345507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Designing the custom server case required multiple rapid iterations, including test fitting, redesigns, and reprinting within a severely compressed timeline.</a:t>
            </a:r>
            <a:endParaRPr lang="en-US" sz="1750" dirty="0"/>
          </a:p>
        </p:txBody>
      </p:sp>
      <p:sp>
        <p:nvSpPr>
          <p:cNvPr id="14" name="Shape 8"/>
          <p:cNvSpPr/>
          <p:nvPr/>
        </p:nvSpPr>
        <p:spPr>
          <a:xfrm>
            <a:off x="9640133" y="2476738"/>
            <a:ext cx="4196358" cy="5056465"/>
          </a:xfrm>
          <a:prstGeom prst="roundRect">
            <a:avLst>
              <a:gd name="adj" fmla="val 811"/>
            </a:avLst>
          </a:prstGeom>
          <a:solidFill>
            <a:srgbClr val="F9F6F0"/>
          </a:solidFill>
          <a:ln w="30480">
            <a:solidFill>
              <a:srgbClr val="D4CEC3"/>
            </a:solidFill>
            <a:prstDash val="solid"/>
          </a:ln>
        </p:spPr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4525" y="2371130"/>
            <a:ext cx="272177" cy="272177"/>
          </a:xfrm>
          <a:prstGeom prst="rect">
            <a:avLst/>
          </a:prstGeom>
        </p:spPr>
      </p:pic>
      <p:pic>
        <p:nvPicPr>
          <p:cNvPr id="16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69923" y="7366635"/>
            <a:ext cx="272177" cy="272177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10010775" y="2847380"/>
            <a:ext cx="3455075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Software vs. Hardware Debugging</a:t>
            </a:r>
            <a:endParaRPr lang="en-US" sz="2650" dirty="0"/>
          </a:p>
        </p:txBody>
      </p:sp>
      <p:sp>
        <p:nvSpPr>
          <p:cNvPr id="18" name="Text 10"/>
          <p:cNvSpPr/>
          <p:nvPr/>
        </p:nvSpPr>
        <p:spPr>
          <a:xfrm>
            <a:off x="10010775" y="4259342"/>
            <a:ext cx="3455075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most time-consuming challenge was debugging the code, as the underlying issues were often ambiguous—was it a software bug or a hardware failure? This complexity ultimately limited our goals for the weekend.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1640" y="584240"/>
            <a:ext cx="264890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Chapter 2</a:t>
            </a:r>
            <a:endParaRPr lang="en-US" sz="2050" dirty="0"/>
          </a:p>
        </p:txBody>
      </p:sp>
      <p:sp>
        <p:nvSpPr>
          <p:cNvPr id="3" name="Text 1"/>
          <p:cNvSpPr/>
          <p:nvPr/>
        </p:nvSpPr>
        <p:spPr>
          <a:xfrm>
            <a:off x="741640" y="1233130"/>
            <a:ext cx="8850392" cy="913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150"/>
              </a:lnSpc>
              <a:buNone/>
            </a:pPr>
            <a:r>
              <a:rPr lang="en-US" sz="57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Proud Accomplishments</a:t>
            </a:r>
            <a:endParaRPr lang="en-US" sz="5750" dirty="0"/>
          </a:p>
        </p:txBody>
      </p:sp>
      <p:sp>
        <p:nvSpPr>
          <p:cNvPr id="4" name="Text 2"/>
          <p:cNvSpPr/>
          <p:nvPr/>
        </p:nvSpPr>
        <p:spPr>
          <a:xfrm>
            <a:off x="741640" y="2464832"/>
            <a:ext cx="13147119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Despite the setbacks, we achieved several critical milestones that showcase the team’s technical capabilities and ingenuity.</a:t>
            </a:r>
            <a:endParaRPr lang="en-US" sz="1650" dirty="0"/>
          </a:p>
        </p:txBody>
      </p:sp>
      <p:sp>
        <p:nvSpPr>
          <p:cNvPr id="5" name="Shape 3"/>
          <p:cNvSpPr/>
          <p:nvPr/>
        </p:nvSpPr>
        <p:spPr>
          <a:xfrm>
            <a:off x="741640" y="3042285"/>
            <a:ext cx="6467594" cy="635675"/>
          </a:xfrm>
          <a:prstGeom prst="roundRect">
            <a:avLst>
              <a:gd name="adj" fmla="val 480054"/>
            </a:avLst>
          </a:prstGeom>
          <a:solidFill>
            <a:srgbClr val="D3C5B6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816548" y="3201233"/>
            <a:ext cx="317778" cy="31777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53453" y="3889772"/>
            <a:ext cx="2752844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Light Data Collection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953453" y="4347924"/>
            <a:ext cx="6043970" cy="678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Successfully implemented the ability to gather individual light spectrum data.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7421047" y="3042285"/>
            <a:ext cx="6467713" cy="635675"/>
          </a:xfrm>
          <a:prstGeom prst="roundRect">
            <a:avLst>
              <a:gd name="adj" fmla="val 480054"/>
            </a:avLst>
          </a:prstGeom>
          <a:solidFill>
            <a:srgbClr val="D3C5B6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95955" y="3201233"/>
            <a:ext cx="317778" cy="31777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32859" y="3889772"/>
            <a:ext cx="3430548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Moisture Data Acquisition</a:t>
            </a:r>
            <a:endParaRPr lang="en-US" sz="2050" dirty="0"/>
          </a:p>
        </p:txBody>
      </p:sp>
      <p:sp>
        <p:nvSpPr>
          <p:cNvPr id="12" name="Text 8"/>
          <p:cNvSpPr/>
          <p:nvPr/>
        </p:nvSpPr>
        <p:spPr>
          <a:xfrm>
            <a:off x="7632859" y="4347924"/>
            <a:ext cx="6044089" cy="678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Validated the method for gathering accurate soil moisture readings via voltage drop.</a:t>
            </a:r>
            <a:endParaRPr lang="en-US" sz="1650" dirty="0"/>
          </a:p>
        </p:txBody>
      </p:sp>
      <p:sp>
        <p:nvSpPr>
          <p:cNvPr id="13" name="Shape 9"/>
          <p:cNvSpPr/>
          <p:nvPr/>
        </p:nvSpPr>
        <p:spPr>
          <a:xfrm>
            <a:off x="741640" y="5449729"/>
            <a:ext cx="6467594" cy="635675"/>
          </a:xfrm>
          <a:prstGeom prst="roundRect">
            <a:avLst>
              <a:gd name="adj" fmla="val 480054"/>
            </a:avLst>
          </a:prstGeom>
          <a:solidFill>
            <a:srgbClr val="D3C5B6"/>
          </a:solidFill>
          <a:ln/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16548" y="5608677"/>
            <a:ext cx="317778" cy="317778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953453" y="6297216"/>
            <a:ext cx="264890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Server Case Design</a:t>
            </a:r>
            <a:endParaRPr lang="en-US" sz="2050" dirty="0"/>
          </a:p>
        </p:txBody>
      </p:sp>
      <p:sp>
        <p:nvSpPr>
          <p:cNvPr id="16" name="Text 11"/>
          <p:cNvSpPr/>
          <p:nvPr/>
        </p:nvSpPr>
        <p:spPr>
          <a:xfrm>
            <a:off x="953453" y="6755368"/>
            <a:ext cx="6043970" cy="678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Completed the functional and aesthetic design and 3D printing of the server unit enclosure.</a:t>
            </a:r>
            <a:endParaRPr lang="en-US" sz="1650" dirty="0"/>
          </a:p>
        </p:txBody>
      </p:sp>
      <p:sp>
        <p:nvSpPr>
          <p:cNvPr id="17" name="Shape 12"/>
          <p:cNvSpPr/>
          <p:nvPr/>
        </p:nvSpPr>
        <p:spPr>
          <a:xfrm>
            <a:off x="7421047" y="5449729"/>
            <a:ext cx="6467713" cy="635675"/>
          </a:xfrm>
          <a:prstGeom prst="roundRect">
            <a:avLst>
              <a:gd name="adj" fmla="val 480054"/>
            </a:avLst>
          </a:prstGeom>
          <a:solidFill>
            <a:srgbClr val="D3C5B6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495955" y="5608677"/>
            <a:ext cx="317778" cy="317778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7632859" y="6297216"/>
            <a:ext cx="3205162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USB-A Port Connectivity</a:t>
            </a:r>
            <a:endParaRPr lang="en-US" sz="2050" dirty="0"/>
          </a:p>
        </p:txBody>
      </p:sp>
      <p:sp>
        <p:nvSpPr>
          <p:cNvPr id="20" name="Text 14"/>
          <p:cNvSpPr/>
          <p:nvPr/>
        </p:nvSpPr>
        <p:spPr>
          <a:xfrm>
            <a:off x="7632859" y="6755368"/>
            <a:ext cx="6044089" cy="678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Successfully integrated the harvested USB-A port onto the Raspberry Pi Zero 2W.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4252" y="799386"/>
            <a:ext cx="7668101" cy="610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Key Learnings for Future Hacks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977503" y="1923455"/>
            <a:ext cx="7482245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Every challenge is an opportunity for learning. These three takeaways will guide our future rapid prototyping efforts.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84252" y="1703546"/>
            <a:ext cx="22860" cy="1065371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6" name="Shape 3"/>
          <p:cNvSpPr/>
          <p:nvPr/>
        </p:nvSpPr>
        <p:spPr>
          <a:xfrm>
            <a:off x="684252" y="2988826"/>
            <a:ext cx="439817" cy="439817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7" name="Text 4"/>
          <p:cNvSpPr/>
          <p:nvPr/>
        </p:nvSpPr>
        <p:spPr>
          <a:xfrm>
            <a:off x="757535" y="3025438"/>
            <a:ext cx="293251" cy="366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1319570" y="3055977"/>
            <a:ext cx="2523292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Hardware Pre-Check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319570" y="3478768"/>
            <a:ext cx="7140178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Always conduct a thorough check of all hardware components to confirm functionality before the event begins to avoid unexpected failures.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84252" y="4495324"/>
            <a:ext cx="439817" cy="439817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11" name="Text 8"/>
          <p:cNvSpPr/>
          <p:nvPr/>
        </p:nvSpPr>
        <p:spPr>
          <a:xfrm>
            <a:off x="757535" y="4531935"/>
            <a:ext cx="293251" cy="366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1319570" y="4562475"/>
            <a:ext cx="2443877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Library Research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1319570" y="4985266"/>
            <a:ext cx="7140178" cy="9383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Research necessary libraries ahead of time. This provides a clearer understanding of their optimal use cases and potential limitations, streamlining software development.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684252" y="6314599"/>
            <a:ext cx="439817" cy="439817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15" name="Text 12"/>
          <p:cNvSpPr/>
          <p:nvPr/>
        </p:nvSpPr>
        <p:spPr>
          <a:xfrm>
            <a:off x="757535" y="6351210"/>
            <a:ext cx="293251" cy="366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2300" dirty="0"/>
          </a:p>
        </p:txBody>
      </p:sp>
      <p:sp>
        <p:nvSpPr>
          <p:cNvPr id="16" name="Text 13"/>
          <p:cNvSpPr/>
          <p:nvPr/>
        </p:nvSpPr>
        <p:spPr>
          <a:xfrm>
            <a:off x="1319570" y="6381750"/>
            <a:ext cx="2443877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Define Team Roles</a:t>
            </a:r>
            <a:endParaRPr lang="en-US" sz="1900" dirty="0"/>
          </a:p>
        </p:txBody>
      </p:sp>
      <p:sp>
        <p:nvSpPr>
          <p:cNvPr id="17" name="Text 14"/>
          <p:cNvSpPr/>
          <p:nvPr/>
        </p:nvSpPr>
        <p:spPr>
          <a:xfrm>
            <a:off x="1319570" y="6804541"/>
            <a:ext cx="7140178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If a team is planned, define clear roles and responsibilities beforehand. This allows members to focus on their strengths and preferred tasks for maximum efficiency.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5453" y="601385"/>
            <a:ext cx="8164830" cy="683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3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Future Roadmap: What's Next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765453" y="1722358"/>
            <a:ext cx="13099494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HackPHS Plant Monitor is a proof of concept. Our next steps focus on refinement and transforming the prototype into a polished, usable desktop gadget.</a:t>
            </a:r>
            <a:endParaRPr lang="en-US" sz="17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5453" y="2668191"/>
            <a:ext cx="13099494" cy="516778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803224" y="4457945"/>
            <a:ext cx="2605912" cy="354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Node Refinement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2803224" y="4913339"/>
            <a:ext cx="2605912" cy="567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Proper packaging and sensor calibration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6042984" y="4668702"/>
            <a:ext cx="2605912" cy="7090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Server Enhancement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6042984" y="5478642"/>
            <a:ext cx="2605912" cy="567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Display integration and button functionality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9320563" y="4457945"/>
            <a:ext cx="2605912" cy="354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Desktop Gadget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9320563" y="4913339"/>
            <a:ext cx="2605912" cy="567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Finalize form and polish for release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2025-11-30T23:17:01Z</dcterms:created>
  <dcterms:modified xsi:type="dcterms:W3CDTF">2025-11-30T23:17:01Z</dcterms:modified>
</cp:coreProperties>
</file>